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4" r:id="rId3"/>
    <p:sldId id="282" r:id="rId4"/>
    <p:sldId id="283" r:id="rId5"/>
    <p:sldId id="284" r:id="rId6"/>
    <p:sldId id="285" r:id="rId7"/>
    <p:sldId id="265" r:id="rId8"/>
  </p:sldIdLst>
  <p:sldSz cx="19507200" cy="10972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2FAF"/>
    <a:srgbClr val="690A7B"/>
    <a:srgbClr val="2C115D"/>
    <a:srgbClr val="253BB9"/>
    <a:srgbClr val="4043D9"/>
    <a:srgbClr val="4768EE"/>
    <a:srgbClr val="7A0C8F"/>
    <a:srgbClr val="1B5A62"/>
    <a:srgbClr val="5D5B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3" d="100"/>
          <a:sy n="73" d="100"/>
        </p:scale>
        <p:origin x="29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8400" y="1795781"/>
            <a:ext cx="14630400" cy="3820160"/>
          </a:xfrm>
        </p:spPr>
        <p:txBody>
          <a:bodyPr anchor="b"/>
          <a:lstStyle>
            <a:lvl1pPr algn="ctr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8400" y="5763261"/>
            <a:ext cx="14630400" cy="2649219"/>
          </a:xfrm>
        </p:spPr>
        <p:txBody>
          <a:bodyPr/>
          <a:lstStyle>
            <a:lvl1pPr marL="0" indent="0" algn="ctr">
              <a:buNone/>
              <a:defRPr sz="3840"/>
            </a:lvl1pPr>
            <a:lvl2pPr marL="731520" indent="0" algn="ctr">
              <a:buNone/>
              <a:defRPr sz="3200"/>
            </a:lvl2pPr>
            <a:lvl3pPr marL="1463040" indent="0" algn="ctr">
              <a:buNone/>
              <a:defRPr sz="2880"/>
            </a:lvl3pPr>
            <a:lvl4pPr marL="2194560" indent="0" algn="ctr">
              <a:buNone/>
              <a:defRPr sz="2560"/>
            </a:lvl4pPr>
            <a:lvl5pPr marL="2926080" indent="0" algn="ctr">
              <a:buNone/>
              <a:defRPr sz="2560"/>
            </a:lvl5pPr>
            <a:lvl6pPr marL="3657600" indent="0" algn="ctr">
              <a:buNone/>
              <a:defRPr sz="2560"/>
            </a:lvl6pPr>
            <a:lvl7pPr marL="4389120" indent="0" algn="ctr">
              <a:buNone/>
              <a:defRPr sz="2560"/>
            </a:lvl7pPr>
            <a:lvl8pPr marL="5120640" indent="0" algn="ctr">
              <a:buNone/>
              <a:defRPr sz="2560"/>
            </a:lvl8pPr>
            <a:lvl9pPr marL="5852160" indent="0" algn="ctr"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481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375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959840" y="584200"/>
            <a:ext cx="4206240" cy="92989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41120" y="584200"/>
            <a:ext cx="12374880" cy="92989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77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910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0960" y="2735582"/>
            <a:ext cx="16824960" cy="4564379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30960" y="7343142"/>
            <a:ext cx="16824960" cy="2400299"/>
          </a:xfrm>
        </p:spPr>
        <p:txBody>
          <a:bodyPr/>
          <a:lstStyle>
            <a:lvl1pPr marL="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1pPr>
            <a:lvl2pPr marL="73152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46304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3pPr>
            <a:lvl4pPr marL="219456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4pPr>
            <a:lvl5pPr marL="292608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5pPr>
            <a:lvl6pPr marL="365760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6pPr>
            <a:lvl7pPr marL="438912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7pPr>
            <a:lvl8pPr marL="512064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8pPr>
            <a:lvl9pPr marL="585216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039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41120" y="2921000"/>
            <a:ext cx="829056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875520" y="2921000"/>
            <a:ext cx="829056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538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3661" y="584201"/>
            <a:ext cx="16824960" cy="21209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3662" y="2689861"/>
            <a:ext cx="8252459" cy="1318259"/>
          </a:xfrm>
        </p:spPr>
        <p:txBody>
          <a:bodyPr anchor="b"/>
          <a:lstStyle>
            <a:lvl1pPr marL="0" indent="0">
              <a:buNone/>
              <a:defRPr sz="3840" b="1"/>
            </a:lvl1pPr>
            <a:lvl2pPr marL="731520" indent="0">
              <a:buNone/>
              <a:defRPr sz="3200" b="1"/>
            </a:lvl2pPr>
            <a:lvl3pPr marL="1463040" indent="0">
              <a:buNone/>
              <a:defRPr sz="2880" b="1"/>
            </a:lvl3pPr>
            <a:lvl4pPr marL="2194560" indent="0">
              <a:buNone/>
              <a:defRPr sz="2560" b="1"/>
            </a:lvl4pPr>
            <a:lvl5pPr marL="2926080" indent="0">
              <a:buNone/>
              <a:defRPr sz="2560" b="1"/>
            </a:lvl5pPr>
            <a:lvl6pPr marL="3657600" indent="0">
              <a:buNone/>
              <a:defRPr sz="2560" b="1"/>
            </a:lvl6pPr>
            <a:lvl7pPr marL="4389120" indent="0">
              <a:buNone/>
              <a:defRPr sz="2560" b="1"/>
            </a:lvl7pPr>
            <a:lvl8pPr marL="5120640" indent="0">
              <a:buNone/>
              <a:defRPr sz="2560" b="1"/>
            </a:lvl8pPr>
            <a:lvl9pPr marL="5852160" indent="0">
              <a:buNone/>
              <a:defRPr sz="25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3662" y="4008120"/>
            <a:ext cx="8252459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875520" y="2689861"/>
            <a:ext cx="8293101" cy="1318259"/>
          </a:xfrm>
        </p:spPr>
        <p:txBody>
          <a:bodyPr anchor="b"/>
          <a:lstStyle>
            <a:lvl1pPr marL="0" indent="0">
              <a:buNone/>
              <a:defRPr sz="3840" b="1"/>
            </a:lvl1pPr>
            <a:lvl2pPr marL="731520" indent="0">
              <a:buNone/>
              <a:defRPr sz="3200" b="1"/>
            </a:lvl2pPr>
            <a:lvl3pPr marL="1463040" indent="0">
              <a:buNone/>
              <a:defRPr sz="2880" b="1"/>
            </a:lvl3pPr>
            <a:lvl4pPr marL="2194560" indent="0">
              <a:buNone/>
              <a:defRPr sz="2560" b="1"/>
            </a:lvl4pPr>
            <a:lvl5pPr marL="2926080" indent="0">
              <a:buNone/>
              <a:defRPr sz="2560" b="1"/>
            </a:lvl5pPr>
            <a:lvl6pPr marL="3657600" indent="0">
              <a:buNone/>
              <a:defRPr sz="2560" b="1"/>
            </a:lvl6pPr>
            <a:lvl7pPr marL="4389120" indent="0">
              <a:buNone/>
              <a:defRPr sz="2560" b="1"/>
            </a:lvl7pPr>
            <a:lvl8pPr marL="5120640" indent="0">
              <a:buNone/>
              <a:defRPr sz="2560" b="1"/>
            </a:lvl8pPr>
            <a:lvl9pPr marL="5852160" indent="0">
              <a:buNone/>
              <a:defRPr sz="25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875520" y="4008120"/>
            <a:ext cx="8293101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60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224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93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3662" y="731520"/>
            <a:ext cx="6291579" cy="2560320"/>
          </a:xfrm>
        </p:spPr>
        <p:txBody>
          <a:bodyPr anchor="b"/>
          <a:lstStyle>
            <a:lvl1pPr>
              <a:defRPr sz="5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93101" y="1579881"/>
            <a:ext cx="9875520" cy="7797800"/>
          </a:xfrm>
        </p:spPr>
        <p:txBody>
          <a:bodyPr/>
          <a:lstStyle>
            <a:lvl1pPr>
              <a:defRPr sz="5120"/>
            </a:lvl1pPr>
            <a:lvl2pPr>
              <a:defRPr sz="4480"/>
            </a:lvl2pPr>
            <a:lvl3pPr>
              <a:defRPr sz="384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3662" y="3291840"/>
            <a:ext cx="6291579" cy="6098541"/>
          </a:xfrm>
        </p:spPr>
        <p:txBody>
          <a:bodyPr/>
          <a:lstStyle>
            <a:lvl1pPr marL="0" indent="0">
              <a:buNone/>
              <a:defRPr sz="2560"/>
            </a:lvl1pPr>
            <a:lvl2pPr marL="731520" indent="0">
              <a:buNone/>
              <a:defRPr sz="2240"/>
            </a:lvl2pPr>
            <a:lvl3pPr marL="1463040" indent="0">
              <a:buNone/>
              <a:defRPr sz="1920"/>
            </a:lvl3pPr>
            <a:lvl4pPr marL="2194560" indent="0">
              <a:buNone/>
              <a:defRPr sz="1600"/>
            </a:lvl4pPr>
            <a:lvl5pPr marL="2926080" indent="0">
              <a:buNone/>
              <a:defRPr sz="1600"/>
            </a:lvl5pPr>
            <a:lvl6pPr marL="3657600" indent="0">
              <a:buNone/>
              <a:defRPr sz="1600"/>
            </a:lvl6pPr>
            <a:lvl7pPr marL="4389120" indent="0">
              <a:buNone/>
              <a:defRPr sz="1600"/>
            </a:lvl7pPr>
            <a:lvl8pPr marL="5120640" indent="0">
              <a:buNone/>
              <a:defRPr sz="1600"/>
            </a:lvl8pPr>
            <a:lvl9pPr marL="585216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911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3662" y="731520"/>
            <a:ext cx="6291579" cy="2560320"/>
          </a:xfrm>
        </p:spPr>
        <p:txBody>
          <a:bodyPr anchor="b"/>
          <a:lstStyle>
            <a:lvl1pPr>
              <a:defRPr sz="5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293101" y="1579881"/>
            <a:ext cx="9875520" cy="7797800"/>
          </a:xfrm>
        </p:spPr>
        <p:txBody>
          <a:bodyPr anchor="t"/>
          <a:lstStyle>
            <a:lvl1pPr marL="0" indent="0">
              <a:buNone/>
              <a:defRPr sz="5120"/>
            </a:lvl1pPr>
            <a:lvl2pPr marL="731520" indent="0">
              <a:buNone/>
              <a:defRPr sz="4480"/>
            </a:lvl2pPr>
            <a:lvl3pPr marL="1463040" indent="0">
              <a:buNone/>
              <a:defRPr sz="3840"/>
            </a:lvl3pPr>
            <a:lvl4pPr marL="2194560" indent="0">
              <a:buNone/>
              <a:defRPr sz="3200"/>
            </a:lvl4pPr>
            <a:lvl5pPr marL="2926080" indent="0">
              <a:buNone/>
              <a:defRPr sz="3200"/>
            </a:lvl5pPr>
            <a:lvl6pPr marL="3657600" indent="0">
              <a:buNone/>
              <a:defRPr sz="3200"/>
            </a:lvl6pPr>
            <a:lvl7pPr marL="4389120" indent="0">
              <a:buNone/>
              <a:defRPr sz="3200"/>
            </a:lvl7pPr>
            <a:lvl8pPr marL="5120640" indent="0">
              <a:buNone/>
              <a:defRPr sz="3200"/>
            </a:lvl8pPr>
            <a:lvl9pPr marL="5852160" indent="0">
              <a:buNone/>
              <a:defRPr sz="3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3662" y="3291840"/>
            <a:ext cx="6291579" cy="6098541"/>
          </a:xfrm>
        </p:spPr>
        <p:txBody>
          <a:bodyPr/>
          <a:lstStyle>
            <a:lvl1pPr marL="0" indent="0">
              <a:buNone/>
              <a:defRPr sz="2560"/>
            </a:lvl1pPr>
            <a:lvl2pPr marL="731520" indent="0">
              <a:buNone/>
              <a:defRPr sz="2240"/>
            </a:lvl2pPr>
            <a:lvl3pPr marL="1463040" indent="0">
              <a:buNone/>
              <a:defRPr sz="1920"/>
            </a:lvl3pPr>
            <a:lvl4pPr marL="2194560" indent="0">
              <a:buNone/>
              <a:defRPr sz="1600"/>
            </a:lvl4pPr>
            <a:lvl5pPr marL="2926080" indent="0">
              <a:buNone/>
              <a:defRPr sz="1600"/>
            </a:lvl5pPr>
            <a:lvl6pPr marL="3657600" indent="0">
              <a:buNone/>
              <a:defRPr sz="1600"/>
            </a:lvl6pPr>
            <a:lvl7pPr marL="4389120" indent="0">
              <a:buNone/>
              <a:defRPr sz="1600"/>
            </a:lvl7pPr>
            <a:lvl8pPr marL="5120640" indent="0">
              <a:buNone/>
              <a:defRPr sz="1600"/>
            </a:lvl8pPr>
            <a:lvl9pPr marL="585216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16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41120" y="584201"/>
            <a:ext cx="16824960" cy="2120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2921000"/>
            <a:ext cx="16824960" cy="6962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41120" y="10170161"/>
            <a:ext cx="438912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06792-0B7D-4BC9-A4C7-D6A11E2D8F07}" type="datetimeFigureOut">
              <a:rPr lang="en-US" smtClean="0"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61760" y="10170161"/>
            <a:ext cx="658368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776960" y="10170161"/>
            <a:ext cx="438912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337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463040" rtl="0" eaLnBrk="1" latinLnBrk="0" hangingPunct="1">
        <a:lnSpc>
          <a:spcPct val="90000"/>
        </a:lnSpc>
        <a:spcBef>
          <a:spcPct val="0"/>
        </a:spcBef>
        <a:buNone/>
        <a:defRPr sz="70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146304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4480" kern="1200">
          <a:solidFill>
            <a:schemeClr val="tx1"/>
          </a:solidFill>
          <a:latin typeface="+mn-lt"/>
          <a:ea typeface="+mn-ea"/>
          <a:cs typeface="+mn-cs"/>
        </a:defRPr>
      </a:lvl1pPr>
      <a:lvl2pPr marL="109728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56032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4pPr>
      <a:lvl5pPr marL="329184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5pPr>
      <a:lvl6pPr marL="402336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6pPr>
      <a:lvl7pPr marL="475488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7pPr>
      <a:lvl8pPr marL="548640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8pPr>
      <a:lvl9pPr marL="621792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99DA580-7C38-41CC-A43B-351A4C420AF9}"/>
              </a:ext>
            </a:extLst>
          </p:cNvPr>
          <p:cNvSpPr txBox="1"/>
          <p:nvPr/>
        </p:nvSpPr>
        <p:spPr>
          <a:xfrm>
            <a:off x="1087329" y="2367803"/>
            <a:ext cx="17332542" cy="1569660"/>
          </a:xfrm>
          <a:prstGeom prst="rect">
            <a:avLst/>
          </a:prstGeom>
          <a:noFill/>
          <a:effectLst>
            <a:glow rad="127000">
              <a:srgbClr val="4043D9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ln w="28575">
                  <a:solidFill>
                    <a:srgbClr val="7A0C8F"/>
                  </a:solidFill>
                </a:ln>
                <a:solidFill>
                  <a:schemeClr val="bg1"/>
                </a:solidFill>
                <a:effectLst>
                  <a:glow rad="1905000">
                    <a:srgbClr val="253BB9">
                      <a:alpha val="69000"/>
                    </a:srgbClr>
                  </a:glow>
                </a:effectLst>
                <a:latin typeface="Pix Type" pitchFamily="50" charset="0"/>
              </a:rPr>
              <a:t>COOL ENOUGH 2 CODE?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FFAB83-7042-4E2B-AFF0-549C74112EA5}"/>
              </a:ext>
            </a:extLst>
          </p:cNvPr>
          <p:cNvSpPr txBox="1"/>
          <p:nvPr/>
        </p:nvSpPr>
        <p:spPr>
          <a:xfrm>
            <a:off x="793845" y="5220184"/>
            <a:ext cx="179195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ln w="28575">
                  <a:solidFill>
                    <a:srgbClr val="690A7B"/>
                  </a:solidFill>
                </a:ln>
                <a:solidFill>
                  <a:schemeClr val="bg1"/>
                </a:solidFill>
              </a:rPr>
              <a:t>Functions in Python</a:t>
            </a:r>
          </a:p>
        </p:txBody>
      </p:sp>
    </p:spTree>
    <p:extLst>
      <p:ext uri="{BB962C8B-B14F-4D97-AF65-F5344CB8AC3E}">
        <p14:creationId xmlns:p14="http://schemas.microsoft.com/office/powerpoint/2010/main" val="1919710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16BC8-3B6E-447D-8A92-D597D642231E}"/>
              </a:ext>
            </a:extLst>
          </p:cNvPr>
          <p:cNvSpPr/>
          <p:nvPr/>
        </p:nvSpPr>
        <p:spPr>
          <a:xfrm>
            <a:off x="0" y="0"/>
            <a:ext cx="19507200" cy="135255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500" dirty="0"/>
              <a:t> Functions in Python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B88F-E650-4F4A-AA04-EF87FAF3069A}"/>
              </a:ext>
            </a:extLst>
          </p:cNvPr>
          <p:cNvSpPr/>
          <p:nvPr/>
        </p:nvSpPr>
        <p:spPr>
          <a:xfrm>
            <a:off x="0" y="10363200"/>
            <a:ext cx="19507200" cy="609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Pix Type" pitchFamily="50" charset="0"/>
              </a:rPr>
              <a:t>www.coolenough2code.com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0840E-2894-4349-BF6E-65BF7F31BE59}"/>
              </a:ext>
            </a:extLst>
          </p:cNvPr>
          <p:cNvSpPr txBox="1"/>
          <p:nvPr/>
        </p:nvSpPr>
        <p:spPr>
          <a:xfrm>
            <a:off x="2383245" y="2012170"/>
            <a:ext cx="14978743" cy="698137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A function is a code block that allows you to call it multiple times.</a:t>
            </a:r>
          </a:p>
          <a:p>
            <a:pPr marL="914400" indent="-9144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Functions are noted with the </a:t>
            </a:r>
            <a:r>
              <a:rPr lang="en-US" sz="4800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def</a:t>
            </a:r>
            <a:r>
              <a:rPr lang="en-US" sz="4800" dirty="0">
                <a:sym typeface="Wingdings" panose="05000000000000000000" pitchFamily="2" charset="2"/>
              </a:rPr>
              <a:t> keyword.</a:t>
            </a:r>
          </a:p>
          <a:p>
            <a:endParaRPr lang="en-US" sz="4800" dirty="0">
              <a:sym typeface="Wingdings" panose="05000000000000000000" pitchFamily="2" charset="2"/>
            </a:endParaRPr>
          </a:p>
          <a:p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def </a:t>
            </a:r>
            <a:r>
              <a:rPr lang="en-US" sz="480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say_hello</a:t>
            </a:r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():</a:t>
            </a:r>
          </a:p>
          <a:p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  print(“Hello World!”)</a:t>
            </a: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r>
              <a:rPr lang="en-US" sz="480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say_hello</a:t>
            </a:r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() #Output is Hello World</a:t>
            </a:r>
          </a:p>
          <a:p>
            <a:r>
              <a:rPr lang="en-US" sz="480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say_hello</a:t>
            </a:r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() #Output is Hello World</a:t>
            </a: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548191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16BC8-3B6E-447D-8A92-D597D642231E}"/>
              </a:ext>
            </a:extLst>
          </p:cNvPr>
          <p:cNvSpPr/>
          <p:nvPr/>
        </p:nvSpPr>
        <p:spPr>
          <a:xfrm>
            <a:off x="0" y="0"/>
            <a:ext cx="19507200" cy="135255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500" dirty="0"/>
              <a:t> Function Parameters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B88F-E650-4F4A-AA04-EF87FAF3069A}"/>
              </a:ext>
            </a:extLst>
          </p:cNvPr>
          <p:cNvSpPr/>
          <p:nvPr/>
        </p:nvSpPr>
        <p:spPr>
          <a:xfrm>
            <a:off x="0" y="10363200"/>
            <a:ext cx="19507200" cy="609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Pix Type" pitchFamily="50" charset="0"/>
              </a:rPr>
              <a:t>www.coolenough2code.com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0840E-2894-4349-BF6E-65BF7F31BE59}"/>
              </a:ext>
            </a:extLst>
          </p:cNvPr>
          <p:cNvSpPr txBox="1"/>
          <p:nvPr/>
        </p:nvSpPr>
        <p:spPr>
          <a:xfrm>
            <a:off x="2383245" y="2012170"/>
            <a:ext cx="14978743" cy="698137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A function can take one or more </a:t>
            </a:r>
            <a:r>
              <a:rPr lang="en-US" sz="4800" b="1" dirty="0">
                <a:sym typeface="Wingdings" panose="05000000000000000000" pitchFamily="2" charset="2"/>
              </a:rPr>
              <a:t>parameters.</a:t>
            </a:r>
          </a:p>
          <a:p>
            <a:pPr marL="914400" indent="-9144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The value of a parameter is called an </a:t>
            </a:r>
            <a:r>
              <a:rPr lang="en-US" sz="4800" b="1" dirty="0">
                <a:sym typeface="Wingdings" panose="05000000000000000000" pitchFamily="2" charset="2"/>
              </a:rPr>
              <a:t>argument</a:t>
            </a:r>
            <a:r>
              <a:rPr lang="en-US" sz="4800" dirty="0">
                <a:sym typeface="Wingdings" panose="05000000000000000000" pitchFamily="2" charset="2"/>
              </a:rPr>
              <a:t>.</a:t>
            </a:r>
          </a:p>
          <a:p>
            <a:endParaRPr lang="en-US" sz="4800" dirty="0">
              <a:sym typeface="Wingdings" panose="05000000000000000000" pitchFamily="2" charset="2"/>
            </a:endParaRPr>
          </a:p>
          <a:p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def </a:t>
            </a:r>
            <a:r>
              <a:rPr lang="en-US" sz="480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say_hello</a:t>
            </a:r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(name):</a:t>
            </a:r>
          </a:p>
          <a:p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  print(“Hello, ” + name)</a:t>
            </a: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r>
              <a:rPr lang="en-US" sz="480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say_hello</a:t>
            </a:r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(“Bob”) #Output is Hello, Bob</a:t>
            </a:r>
          </a:p>
          <a:p>
            <a:r>
              <a:rPr lang="en-US" sz="480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say_hello</a:t>
            </a:r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(“Jack”) #Output is Hello, Jack</a:t>
            </a: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5467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16BC8-3B6E-447D-8A92-D597D642231E}"/>
              </a:ext>
            </a:extLst>
          </p:cNvPr>
          <p:cNvSpPr/>
          <p:nvPr/>
        </p:nvSpPr>
        <p:spPr>
          <a:xfrm>
            <a:off x="0" y="0"/>
            <a:ext cx="19507200" cy="135255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500" dirty="0"/>
              <a:t> Returning Values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B88F-E650-4F4A-AA04-EF87FAF3069A}"/>
              </a:ext>
            </a:extLst>
          </p:cNvPr>
          <p:cNvSpPr/>
          <p:nvPr/>
        </p:nvSpPr>
        <p:spPr>
          <a:xfrm>
            <a:off x="0" y="10363200"/>
            <a:ext cx="19507200" cy="609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Pix Type" pitchFamily="50" charset="0"/>
              </a:rPr>
              <a:t>www.coolenough2code.com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0840E-2894-4349-BF6E-65BF7F31BE59}"/>
              </a:ext>
            </a:extLst>
          </p:cNvPr>
          <p:cNvSpPr txBox="1"/>
          <p:nvPr/>
        </p:nvSpPr>
        <p:spPr>
          <a:xfrm>
            <a:off x="2383245" y="2012170"/>
            <a:ext cx="14978743" cy="698137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n-US" sz="4800" dirty="0">
                <a:sym typeface="Wingdings" panose="05000000000000000000" pitchFamily="2" charset="2"/>
              </a:rPr>
              <a:t>Functions can return values. Use the </a:t>
            </a:r>
            <a:r>
              <a:rPr lang="en-US" sz="4800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return</a:t>
            </a:r>
            <a:r>
              <a:rPr lang="en-US" sz="4800" dirty="0">
                <a:sym typeface="Wingdings" panose="05000000000000000000" pitchFamily="2" charset="2"/>
              </a:rPr>
              <a:t> keyword to return a value.</a:t>
            </a:r>
          </a:p>
          <a:p>
            <a:endParaRPr lang="en-US" sz="4800" dirty="0">
              <a:sym typeface="Wingdings" panose="05000000000000000000" pitchFamily="2" charset="2"/>
            </a:endParaRPr>
          </a:p>
          <a:p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def add(val1, val2):</a:t>
            </a:r>
          </a:p>
          <a:p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  return val1 + val2</a:t>
            </a: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myNum1 = add(2, 2) # 4</a:t>
            </a:r>
          </a:p>
          <a:p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myNum2 = add(2, 4) # 6</a:t>
            </a: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344083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16BC8-3B6E-447D-8A92-D597D642231E}"/>
              </a:ext>
            </a:extLst>
          </p:cNvPr>
          <p:cNvSpPr/>
          <p:nvPr/>
        </p:nvSpPr>
        <p:spPr>
          <a:xfrm>
            <a:off x="0" y="0"/>
            <a:ext cx="19507200" cy="135255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500" dirty="0"/>
              <a:t> Default Parameters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B88F-E650-4F4A-AA04-EF87FAF3069A}"/>
              </a:ext>
            </a:extLst>
          </p:cNvPr>
          <p:cNvSpPr/>
          <p:nvPr/>
        </p:nvSpPr>
        <p:spPr>
          <a:xfrm>
            <a:off x="0" y="10363200"/>
            <a:ext cx="19507200" cy="609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Pix Type" pitchFamily="50" charset="0"/>
              </a:rPr>
              <a:t>www.coolenough2code.com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0840E-2894-4349-BF6E-65BF7F31BE59}"/>
              </a:ext>
            </a:extLst>
          </p:cNvPr>
          <p:cNvSpPr txBox="1"/>
          <p:nvPr/>
        </p:nvSpPr>
        <p:spPr>
          <a:xfrm>
            <a:off x="2383245" y="2012170"/>
            <a:ext cx="14978743" cy="698137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n-US" sz="4800" dirty="0">
                <a:sym typeface="Wingdings" panose="05000000000000000000" pitchFamily="2" charset="2"/>
              </a:rPr>
              <a:t>Functions can return values. Use the </a:t>
            </a:r>
            <a:r>
              <a:rPr lang="en-US" sz="4800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return</a:t>
            </a:r>
            <a:r>
              <a:rPr lang="en-US" sz="4800" dirty="0">
                <a:sym typeface="Wingdings" panose="05000000000000000000" pitchFamily="2" charset="2"/>
              </a:rPr>
              <a:t> keyword to return a value.</a:t>
            </a:r>
          </a:p>
          <a:p>
            <a:endParaRPr lang="en-US" sz="4800" dirty="0">
              <a:sym typeface="Wingdings" panose="05000000000000000000" pitchFamily="2" charset="2"/>
            </a:endParaRPr>
          </a:p>
          <a:p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def add(val1 = 2, val2 = 2):</a:t>
            </a:r>
          </a:p>
          <a:p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  return val1 + val2</a:t>
            </a: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myNum1 = add(4) # 6</a:t>
            </a:r>
          </a:p>
          <a:p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myNum2 = add() # 4</a:t>
            </a: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577534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16BC8-3B6E-447D-8A92-D597D642231E}"/>
              </a:ext>
            </a:extLst>
          </p:cNvPr>
          <p:cNvSpPr/>
          <p:nvPr/>
        </p:nvSpPr>
        <p:spPr>
          <a:xfrm>
            <a:off x="0" y="0"/>
            <a:ext cx="19507200" cy="135255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500" dirty="0"/>
              <a:t> Recursion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B88F-E650-4F4A-AA04-EF87FAF3069A}"/>
              </a:ext>
            </a:extLst>
          </p:cNvPr>
          <p:cNvSpPr/>
          <p:nvPr/>
        </p:nvSpPr>
        <p:spPr>
          <a:xfrm>
            <a:off x="0" y="10363200"/>
            <a:ext cx="19507200" cy="609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Pix Type" pitchFamily="50" charset="0"/>
              </a:rPr>
              <a:t>www.coolenough2code.com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0840E-2894-4349-BF6E-65BF7F31BE59}"/>
              </a:ext>
            </a:extLst>
          </p:cNvPr>
          <p:cNvSpPr txBox="1"/>
          <p:nvPr/>
        </p:nvSpPr>
        <p:spPr>
          <a:xfrm>
            <a:off x="2383245" y="2012170"/>
            <a:ext cx="14978743" cy="6981372"/>
          </a:xfrm>
          <a:prstGeom prst="rect">
            <a:avLst/>
          </a:prstGeom>
          <a:noFill/>
        </p:spPr>
        <p:txBody>
          <a:bodyPr wrap="square" rtlCol="0">
            <a:normAutofit fontScale="85000" lnSpcReduction="10000"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A function calling itself is called recursion.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Recursion is another form a looping, so it needs an exit condition.</a:t>
            </a:r>
          </a:p>
          <a:p>
            <a:endParaRPr lang="en-US" sz="4800" dirty="0"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def factorial(</a:t>
            </a:r>
            <a:r>
              <a:rPr lang="en-US" sz="480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val</a:t>
            </a:r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= 1):</a:t>
            </a:r>
          </a:p>
          <a:p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  if </a:t>
            </a:r>
            <a:r>
              <a:rPr lang="en-US" sz="480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val</a:t>
            </a:r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== 1:</a:t>
            </a:r>
          </a:p>
          <a:p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		   return 1</a:t>
            </a:r>
          </a:p>
          <a:p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  else:</a:t>
            </a:r>
          </a:p>
          <a:p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				return </a:t>
            </a:r>
            <a:r>
              <a:rPr lang="en-US" sz="480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val</a:t>
            </a:r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+ factorial(</a:t>
            </a:r>
            <a:r>
              <a:rPr lang="en-US" sz="480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val</a:t>
            </a:r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– 1)</a:t>
            </a: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myNum1 = factorial(3) # 6</a:t>
            </a:r>
          </a:p>
          <a:p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myNum2 = factorial(4) # 10</a:t>
            </a: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744947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16BC8-3B6E-447D-8A92-D597D642231E}"/>
              </a:ext>
            </a:extLst>
          </p:cNvPr>
          <p:cNvSpPr/>
          <p:nvPr/>
        </p:nvSpPr>
        <p:spPr>
          <a:xfrm>
            <a:off x="0" y="1"/>
            <a:ext cx="19507200" cy="135255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500" dirty="0"/>
              <a:t> Challenge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B88F-E650-4F4A-AA04-EF87FAF3069A}"/>
              </a:ext>
            </a:extLst>
          </p:cNvPr>
          <p:cNvSpPr/>
          <p:nvPr/>
        </p:nvSpPr>
        <p:spPr>
          <a:xfrm>
            <a:off x="0" y="10363200"/>
            <a:ext cx="19507200" cy="609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Pix Type" pitchFamily="50" charset="0"/>
              </a:rPr>
              <a:t>www.coolenough2code.com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0840E-2894-4349-BF6E-65BF7F31BE59}"/>
              </a:ext>
            </a:extLst>
          </p:cNvPr>
          <p:cNvSpPr txBox="1"/>
          <p:nvPr/>
        </p:nvSpPr>
        <p:spPr>
          <a:xfrm>
            <a:off x="1494971" y="2367189"/>
            <a:ext cx="14978743" cy="698137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Create a function that simulates a dice roll. </a:t>
            </a:r>
          </a:p>
          <a:p>
            <a:pPr marL="1143000" lvl="1" indent="-6858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Accept 2 parameters: the number of sides and the number of dice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BONUS: Create a function to control users input so they can only input numbers 1 or greater. </a:t>
            </a:r>
          </a:p>
          <a:p>
            <a:pPr marL="1143000" lvl="1" indent="-6858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Use this to prompt the user to enter the values that get passed into the dice roll simulator.</a:t>
            </a:r>
          </a:p>
          <a:p>
            <a:endParaRPr lang="en-US" sz="4800" dirty="0"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341308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lesson</Template>
  <TotalTime>553</TotalTime>
  <Words>388</Words>
  <Application>Microsoft Office PowerPoint</Application>
  <PresentationFormat>Custom</PresentationFormat>
  <Paragraphs>90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Courier New</vt:lpstr>
      <vt:lpstr>Pix Type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blaize stewart</dc:creator>
  <cp:lastModifiedBy>blaize stewart</cp:lastModifiedBy>
  <cp:revision>16</cp:revision>
  <dcterms:created xsi:type="dcterms:W3CDTF">2020-09-09T15:08:39Z</dcterms:created>
  <dcterms:modified xsi:type="dcterms:W3CDTF">2020-09-21T19:15:13Z</dcterms:modified>
</cp:coreProperties>
</file>

<file path=docProps/thumbnail.jpeg>
</file>